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10287000" cx="18288000"/>
  <p:notesSz cx="6858000" cy="9144000"/>
  <p:embeddedFontLst>
    <p:embeddedFont>
      <p:font typeface="Poppins"/>
      <p:regular r:id="rId13"/>
      <p:bold r:id="rId14"/>
      <p:italic r:id="rId15"/>
      <p:boldItalic r:id="rId16"/>
    </p:embeddedFont>
    <p:embeddedFont>
      <p:font typeface="Poppins Light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Light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oppins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oppins-italic.fntdata"/><Relationship Id="rId14" Type="http://schemas.openxmlformats.org/officeDocument/2006/relationships/font" Target="fonts/Poppins-bold.fntdata"/><Relationship Id="rId17" Type="http://schemas.openxmlformats.org/officeDocument/2006/relationships/font" Target="fonts/PoppinsLight-regular.fntdata"/><Relationship Id="rId16" Type="http://schemas.openxmlformats.org/officeDocument/2006/relationships/font" Target="fonts/Poppins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PoppinsLight-italic.fntdata"/><Relationship Id="rId6" Type="http://schemas.openxmlformats.org/officeDocument/2006/relationships/slide" Target="slides/slide1.xml"/><Relationship Id="rId18" Type="http://schemas.openxmlformats.org/officeDocument/2006/relationships/font" Target="fonts/PoppinsL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1.png>
</file>

<file path=ppt/media/image12.png>
</file>

<file path=ppt/media/image13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3.png>
</file>

<file path=ppt/media/image4.png>
</file>

<file path=ppt/media/image5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explain CNN at 3</a:t>
            </a:r>
            <a:endParaRPr/>
          </a:p>
        </p:txBody>
      </p:sp>
      <p:sp>
        <p:nvSpPr>
          <p:cNvPr id="93" name="Google Shape;9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features like edges, shapes, textures, colors, etc.</a:t>
            </a:r>
            <a:endParaRPr/>
          </a:p>
        </p:txBody>
      </p:sp>
      <p:sp>
        <p:nvSpPr>
          <p:cNvPr id="128" name="Google Shape;12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1.png"/><Relationship Id="rId6" Type="http://schemas.openxmlformats.org/officeDocument/2006/relationships/image" Target="../media/image13.png"/><Relationship Id="rId7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2.png"/><Relationship Id="rId5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9.jpg"/><Relationship Id="rId6" Type="http://schemas.openxmlformats.org/officeDocument/2006/relationships/image" Target="../media/image15.jpg"/><Relationship Id="rId7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16.png"/><Relationship Id="rId6" Type="http://schemas.openxmlformats.org/officeDocument/2006/relationships/image" Target="../media/image20.png"/><Relationship Id="rId7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png"/><Relationship Id="rId4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hyperlink" Target="http://www.youtube.com/watch?v=Fm26koL9emU" TargetMode="External"/><Relationship Id="rId5" Type="http://schemas.openxmlformats.org/officeDocument/2006/relationships/image" Target="../media/image2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-277575" y="-310250"/>
            <a:ext cx="20528280" cy="1265301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86895" l="0" r="0" t="-63913"/>
            </a:stretch>
          </a:blipFill>
          <a:ln>
            <a:noFill/>
          </a:ln>
        </p:spPr>
      </p:sp>
      <p:sp>
        <p:nvSpPr>
          <p:cNvPr id="85" name="Google Shape;85;p13"/>
          <p:cNvSpPr/>
          <p:nvPr/>
        </p:nvSpPr>
        <p:spPr>
          <a:xfrm>
            <a:off x="3268070" y="-2818506"/>
            <a:ext cx="4825046" cy="4219769"/>
          </a:xfrm>
          <a:custGeom>
            <a:rect b="b" l="l" r="r" t="t"/>
            <a:pathLst>
              <a:path extrusionOk="0" h="4219769" w="4825046">
                <a:moveTo>
                  <a:pt x="0" y="0"/>
                </a:moveTo>
                <a:lnTo>
                  <a:pt x="4825046" y="0"/>
                </a:lnTo>
                <a:lnTo>
                  <a:pt x="4825046" y="4219769"/>
                </a:lnTo>
                <a:lnTo>
                  <a:pt x="0" y="421976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6" name="Google Shape;86;p13"/>
          <p:cNvSpPr txBox="1"/>
          <p:nvPr/>
        </p:nvSpPr>
        <p:spPr>
          <a:xfrm>
            <a:off x="2850925" y="6497858"/>
            <a:ext cx="69267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7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514" u="none" cap="none" strike="noStrike">
                <a:solidFill>
                  <a:srgbClr val="6866E1"/>
                </a:solidFill>
                <a:latin typeface="Poppins Light"/>
                <a:ea typeface="Poppins Light"/>
                <a:cs typeface="Poppins Light"/>
                <a:sym typeface="Poppins Light"/>
              </a:rPr>
              <a:t>By </a:t>
            </a:r>
            <a:r>
              <a:rPr b="1" lang="en-US" sz="3514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Rule of Thirds</a:t>
            </a:r>
            <a:endParaRPr b="1" sz="2200">
              <a:solidFill>
                <a:schemeClr val="lt1"/>
              </a:solidFill>
            </a:endParaRPr>
          </a:p>
        </p:txBody>
      </p:sp>
      <p:sp>
        <p:nvSpPr>
          <p:cNvPr id="87" name="Google Shape;87;p13"/>
          <p:cNvSpPr/>
          <p:nvPr/>
        </p:nvSpPr>
        <p:spPr>
          <a:xfrm>
            <a:off x="-391635" y="1333816"/>
            <a:ext cx="3948234" cy="1724379"/>
          </a:xfrm>
          <a:custGeom>
            <a:rect b="b" l="l" r="r" t="t"/>
            <a:pathLst>
              <a:path extrusionOk="0" h="1724379" w="3948234">
                <a:moveTo>
                  <a:pt x="0" y="0"/>
                </a:moveTo>
                <a:lnTo>
                  <a:pt x="3948234" y="0"/>
                </a:lnTo>
                <a:lnTo>
                  <a:pt x="3948234" y="1724379"/>
                </a:lnTo>
                <a:lnTo>
                  <a:pt x="0" y="17243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8" name="Google Shape;88;p13"/>
          <p:cNvSpPr/>
          <p:nvPr/>
        </p:nvSpPr>
        <p:spPr>
          <a:xfrm>
            <a:off x="4601689" y="8426785"/>
            <a:ext cx="4729467" cy="4047169"/>
          </a:xfrm>
          <a:custGeom>
            <a:rect b="b" l="l" r="r" t="t"/>
            <a:pathLst>
              <a:path extrusionOk="0" h="4047169" w="4729467">
                <a:moveTo>
                  <a:pt x="0" y="0"/>
                </a:moveTo>
                <a:lnTo>
                  <a:pt x="4729467" y="0"/>
                </a:lnTo>
                <a:lnTo>
                  <a:pt x="4729467" y="4047170"/>
                </a:lnTo>
                <a:lnTo>
                  <a:pt x="0" y="40471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" name="Google Shape;89;p13"/>
          <p:cNvSpPr txBox="1"/>
          <p:nvPr/>
        </p:nvSpPr>
        <p:spPr>
          <a:xfrm>
            <a:off x="2850925" y="3372520"/>
            <a:ext cx="7104000" cy="15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72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148">
                <a:solidFill>
                  <a:srgbClr val="6866E1"/>
                </a:solidFill>
              </a:rPr>
              <a:t>Brain Tumor Detection</a:t>
            </a:r>
            <a:endParaRPr/>
          </a:p>
        </p:txBody>
      </p:sp>
      <p:sp>
        <p:nvSpPr>
          <p:cNvPr id="90" name="Google Shape;90;p13"/>
          <p:cNvSpPr/>
          <p:nvPr/>
        </p:nvSpPr>
        <p:spPr>
          <a:xfrm flipH="1">
            <a:off x="9331156" y="1563451"/>
            <a:ext cx="7573219" cy="8296504"/>
          </a:xfrm>
          <a:custGeom>
            <a:rect b="b" l="l" r="r" t="t"/>
            <a:pathLst>
              <a:path extrusionOk="0" h="8296504" w="7573219">
                <a:moveTo>
                  <a:pt x="7573219" y="0"/>
                </a:moveTo>
                <a:lnTo>
                  <a:pt x="0" y="0"/>
                </a:lnTo>
                <a:lnTo>
                  <a:pt x="0" y="8296504"/>
                </a:lnTo>
                <a:lnTo>
                  <a:pt x="7573219" y="8296504"/>
                </a:lnTo>
                <a:lnTo>
                  <a:pt x="7573219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/>
        </p:nvSpPr>
        <p:spPr>
          <a:xfrm>
            <a:off x="-261250" y="-514350"/>
            <a:ext cx="21396960" cy="1080135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86895" l="0" r="0" t="-63913"/>
            </a:stretch>
          </a:blipFill>
          <a:ln>
            <a:noFill/>
          </a:ln>
        </p:spPr>
      </p:sp>
      <p:sp>
        <p:nvSpPr>
          <p:cNvPr id="96" name="Google Shape;96;p14"/>
          <p:cNvSpPr/>
          <p:nvPr/>
        </p:nvSpPr>
        <p:spPr>
          <a:xfrm>
            <a:off x="10571271" y="-3708211"/>
            <a:ext cx="10008973" cy="8229600"/>
          </a:xfrm>
          <a:custGeom>
            <a:rect b="b" l="l" r="r" t="t"/>
            <a:pathLst>
              <a:path extrusionOk="0"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7" name="Google Shape;97;p14"/>
          <p:cNvSpPr/>
          <p:nvPr/>
        </p:nvSpPr>
        <p:spPr>
          <a:xfrm>
            <a:off x="-5811039" y="4636180"/>
            <a:ext cx="10008973" cy="8229600"/>
          </a:xfrm>
          <a:custGeom>
            <a:rect b="b" l="l" r="r" t="t"/>
            <a:pathLst>
              <a:path extrusionOk="0"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8" name="Google Shape;98;p14"/>
          <p:cNvSpPr txBox="1"/>
          <p:nvPr/>
        </p:nvSpPr>
        <p:spPr>
          <a:xfrm>
            <a:off x="-614964" y="1313288"/>
            <a:ext cx="96108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7200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7148">
                <a:solidFill>
                  <a:srgbClr val="6866E1"/>
                </a:solidFill>
              </a:rPr>
              <a:t>Procedure</a:t>
            </a:r>
            <a:endParaRPr sz="7148">
              <a:solidFill>
                <a:srgbClr val="6866E1"/>
              </a:solidFill>
            </a:endParaRPr>
          </a:p>
        </p:txBody>
      </p:sp>
      <p:sp>
        <p:nvSpPr>
          <p:cNvPr id="99" name="Google Shape;99;p14"/>
          <p:cNvSpPr/>
          <p:nvPr/>
        </p:nvSpPr>
        <p:spPr>
          <a:xfrm>
            <a:off x="2598221" y="3531890"/>
            <a:ext cx="2113329" cy="2113329"/>
          </a:xfrm>
          <a:custGeom>
            <a:rect b="b" l="l" r="r" t="t"/>
            <a:pathLst>
              <a:path extrusionOk="0" h="2113329" w="2113329">
                <a:moveTo>
                  <a:pt x="0" y="0"/>
                </a:moveTo>
                <a:lnTo>
                  <a:pt x="2113330" y="0"/>
                </a:lnTo>
                <a:lnTo>
                  <a:pt x="2113330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0" name="Google Shape;100;p14"/>
          <p:cNvSpPr/>
          <p:nvPr/>
        </p:nvSpPr>
        <p:spPr>
          <a:xfrm>
            <a:off x="6378426" y="3464724"/>
            <a:ext cx="2113329" cy="2113329"/>
          </a:xfrm>
          <a:custGeom>
            <a:rect b="b" l="l" r="r" t="t"/>
            <a:pathLst>
              <a:path extrusionOk="0" h="2113329" w="2113329">
                <a:moveTo>
                  <a:pt x="0" y="0"/>
                </a:moveTo>
                <a:lnTo>
                  <a:pt x="2113329" y="0"/>
                </a:lnTo>
                <a:lnTo>
                  <a:pt x="2113329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1" name="Google Shape;101;p14"/>
          <p:cNvSpPr/>
          <p:nvPr/>
        </p:nvSpPr>
        <p:spPr>
          <a:xfrm>
            <a:off x="10157163" y="3531890"/>
            <a:ext cx="2113329" cy="2113329"/>
          </a:xfrm>
          <a:custGeom>
            <a:rect b="b" l="l" r="r" t="t"/>
            <a:pathLst>
              <a:path extrusionOk="0" h="2113329" w="2113329">
                <a:moveTo>
                  <a:pt x="0" y="0"/>
                </a:moveTo>
                <a:lnTo>
                  <a:pt x="2113329" y="0"/>
                </a:lnTo>
                <a:lnTo>
                  <a:pt x="2113329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2" name="Google Shape;102;p14"/>
          <p:cNvSpPr/>
          <p:nvPr/>
        </p:nvSpPr>
        <p:spPr>
          <a:xfrm>
            <a:off x="13949339" y="3531890"/>
            <a:ext cx="2113329" cy="2113329"/>
          </a:xfrm>
          <a:custGeom>
            <a:rect b="b" l="l" r="r" t="t"/>
            <a:pathLst>
              <a:path extrusionOk="0" h="2113329" w="2113329">
                <a:moveTo>
                  <a:pt x="0" y="0"/>
                </a:moveTo>
                <a:lnTo>
                  <a:pt x="2113329" y="0"/>
                </a:lnTo>
                <a:lnTo>
                  <a:pt x="2113329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3" name="Google Shape;103;p14"/>
          <p:cNvSpPr txBox="1"/>
          <p:nvPr/>
        </p:nvSpPr>
        <p:spPr>
          <a:xfrm>
            <a:off x="2972825" y="4020325"/>
            <a:ext cx="1702800" cy="11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71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686" u="none" cap="none" strike="noStrike">
                <a:solidFill>
                  <a:srgbClr val="40B8F5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/>
          </a:p>
        </p:txBody>
      </p:sp>
      <p:sp>
        <p:nvSpPr>
          <p:cNvPr id="104" name="Google Shape;104;p14"/>
          <p:cNvSpPr txBox="1"/>
          <p:nvPr/>
        </p:nvSpPr>
        <p:spPr>
          <a:xfrm>
            <a:off x="13495825" y="5959425"/>
            <a:ext cx="29865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Used a training/validation/testing split to do validation training.</a:t>
            </a:r>
            <a:endParaRPr sz="2400"/>
          </a:p>
        </p:txBody>
      </p:sp>
      <p:cxnSp>
        <p:nvCxnSpPr>
          <p:cNvPr id="105" name="Google Shape;105;p14"/>
          <p:cNvCxnSpPr/>
          <p:nvPr/>
        </p:nvCxnSpPr>
        <p:spPr>
          <a:xfrm>
            <a:off x="12270492" y="4612367"/>
            <a:ext cx="1702780" cy="0"/>
          </a:xfrm>
          <a:prstGeom prst="straightConnector1">
            <a:avLst/>
          </a:prstGeom>
          <a:noFill/>
          <a:ln cap="rnd" cmpd="sng" w="47625">
            <a:solidFill>
              <a:srgbClr val="5CE5F8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06" name="Google Shape;106;p14"/>
          <p:cNvSpPr txBox="1"/>
          <p:nvPr/>
        </p:nvSpPr>
        <p:spPr>
          <a:xfrm>
            <a:off x="9653071" y="5959424"/>
            <a:ext cx="31215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Used PyTorch’s functionality to build and </a:t>
            </a:r>
            <a:r>
              <a:rPr lang="en-US" sz="24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train</a:t>
            </a:r>
            <a:r>
              <a:rPr lang="en-US" sz="24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our Custom CNN</a:t>
            </a:r>
            <a:endParaRPr sz="240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07" name="Google Shape;107;p14"/>
          <p:cNvSpPr txBox="1"/>
          <p:nvPr/>
        </p:nvSpPr>
        <p:spPr>
          <a:xfrm>
            <a:off x="5778787" y="5959425"/>
            <a:ext cx="33126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Pre-processed the data to ensure uniformity and append classification values</a:t>
            </a:r>
            <a:endParaRPr sz="2400"/>
          </a:p>
        </p:txBody>
      </p:sp>
      <p:cxnSp>
        <p:nvCxnSpPr>
          <p:cNvPr id="108" name="Google Shape;108;p14"/>
          <p:cNvCxnSpPr/>
          <p:nvPr/>
        </p:nvCxnSpPr>
        <p:spPr>
          <a:xfrm>
            <a:off x="8454383" y="4612367"/>
            <a:ext cx="1702780" cy="0"/>
          </a:xfrm>
          <a:prstGeom prst="straightConnector1">
            <a:avLst/>
          </a:prstGeom>
          <a:noFill/>
          <a:ln cap="rnd" cmpd="sng" w="47625">
            <a:solidFill>
              <a:srgbClr val="5CE5F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109" name="Google Shape;109;p14"/>
          <p:cNvCxnSpPr/>
          <p:nvPr/>
        </p:nvCxnSpPr>
        <p:spPr>
          <a:xfrm>
            <a:off x="4675646" y="4545201"/>
            <a:ext cx="1702780" cy="0"/>
          </a:xfrm>
          <a:prstGeom prst="straightConnector1">
            <a:avLst/>
          </a:prstGeom>
          <a:noFill/>
          <a:ln cap="rnd" cmpd="sng" w="47625">
            <a:solidFill>
              <a:srgbClr val="5CE5F8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10" name="Google Shape;110;p14"/>
          <p:cNvSpPr txBox="1"/>
          <p:nvPr/>
        </p:nvSpPr>
        <p:spPr>
          <a:xfrm>
            <a:off x="2095597" y="5959424"/>
            <a:ext cx="31215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Used dataset containing multiple views of ~7000 </a:t>
            </a:r>
            <a:r>
              <a:rPr lang="en-US" sz="2400">
                <a:solidFill>
                  <a:srgbClr val="FF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R</a:t>
            </a:r>
            <a:r>
              <a:rPr lang="en-US" sz="2400">
                <a:solidFill>
                  <a:srgbClr val="00FF00"/>
                </a:solidFill>
                <a:latin typeface="Poppins Light"/>
                <a:ea typeface="Poppins Light"/>
                <a:cs typeface="Poppins Light"/>
                <a:sym typeface="Poppins Light"/>
              </a:rPr>
              <a:t>G</a:t>
            </a:r>
            <a:r>
              <a:rPr lang="en-US" sz="2400">
                <a:solidFill>
                  <a:srgbClr val="00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B</a:t>
            </a:r>
            <a:r>
              <a:rPr lang="en-US" sz="24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MRI brain scans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11" name="Google Shape;111;p14"/>
          <p:cNvSpPr txBox="1"/>
          <p:nvPr/>
        </p:nvSpPr>
        <p:spPr>
          <a:xfrm>
            <a:off x="6565000" y="4020313"/>
            <a:ext cx="1702800" cy="11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71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686" u="none" cap="none" strike="noStrike">
                <a:solidFill>
                  <a:srgbClr val="40B8F5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sz="10686">
                <a:solidFill>
                  <a:srgbClr val="40B8F5"/>
                </a:solidFill>
              </a:rPr>
              <a:t>2</a:t>
            </a:r>
            <a:endParaRPr/>
          </a:p>
        </p:txBody>
      </p:sp>
      <p:sp>
        <p:nvSpPr>
          <p:cNvPr id="112" name="Google Shape;112;p14"/>
          <p:cNvSpPr txBox="1"/>
          <p:nvPr/>
        </p:nvSpPr>
        <p:spPr>
          <a:xfrm>
            <a:off x="10362437" y="4110800"/>
            <a:ext cx="1702800" cy="11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71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686" u="none" cap="none" strike="noStrike">
                <a:solidFill>
                  <a:srgbClr val="40B8F5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sz="10686">
                <a:solidFill>
                  <a:srgbClr val="40B8F5"/>
                </a:solidFill>
              </a:rPr>
              <a:t>3</a:t>
            </a:r>
            <a:endParaRPr/>
          </a:p>
        </p:txBody>
      </p:sp>
      <p:sp>
        <p:nvSpPr>
          <p:cNvPr id="113" name="Google Shape;113;p14"/>
          <p:cNvSpPr txBox="1"/>
          <p:nvPr/>
        </p:nvSpPr>
        <p:spPr>
          <a:xfrm>
            <a:off x="14159875" y="4110800"/>
            <a:ext cx="1702800" cy="11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71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686" u="none" cap="none" strike="noStrike">
                <a:solidFill>
                  <a:srgbClr val="40B8F5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sz="10686">
                <a:solidFill>
                  <a:srgbClr val="40B8F5"/>
                </a:solidFill>
              </a:rPr>
              <a:t>4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41069"/>
            </a:gs>
            <a:gs pos="50000">
              <a:srgbClr val="5527F5"/>
            </a:gs>
            <a:gs pos="100000">
              <a:srgbClr val="131FA8"/>
            </a:gs>
          </a:gsLst>
          <a:path path="circle">
            <a:fillToRect b="100%" l="0%" r="100%" t="0%"/>
          </a:path>
          <a:tileRect b="0%" l="-100%" r="0%" t="-100%"/>
        </a:gra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/>
          <p:nvPr/>
        </p:nvSpPr>
        <p:spPr>
          <a:xfrm>
            <a:off x="-1830357" y="-902150"/>
            <a:ext cx="6173053" cy="2601942"/>
          </a:xfrm>
          <a:custGeom>
            <a:rect b="b" l="l" r="r" t="t"/>
            <a:pathLst>
              <a:path extrusionOk="0" h="2601942" w="6173053">
                <a:moveTo>
                  <a:pt x="0" y="0"/>
                </a:moveTo>
                <a:lnTo>
                  <a:pt x="6173052" y="0"/>
                </a:lnTo>
                <a:lnTo>
                  <a:pt x="6173052" y="2601941"/>
                </a:lnTo>
                <a:lnTo>
                  <a:pt x="0" y="260194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9" name="Google Shape;119;p15"/>
          <p:cNvSpPr/>
          <p:nvPr/>
        </p:nvSpPr>
        <p:spPr>
          <a:xfrm>
            <a:off x="13315548" y="8986029"/>
            <a:ext cx="6173053" cy="2601942"/>
          </a:xfrm>
          <a:custGeom>
            <a:rect b="b" l="l" r="r" t="t"/>
            <a:pathLst>
              <a:path extrusionOk="0" h="2601942" w="6173053">
                <a:moveTo>
                  <a:pt x="0" y="0"/>
                </a:moveTo>
                <a:lnTo>
                  <a:pt x="6173052" y="0"/>
                </a:lnTo>
                <a:lnTo>
                  <a:pt x="6173052" y="2601942"/>
                </a:lnTo>
                <a:lnTo>
                  <a:pt x="0" y="26019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0" name="Google Shape;120;p15"/>
          <p:cNvSpPr/>
          <p:nvPr/>
        </p:nvSpPr>
        <p:spPr>
          <a:xfrm rot="3091052">
            <a:off x="-1684467" y="5508041"/>
            <a:ext cx="6638823" cy="5976180"/>
          </a:xfrm>
          <a:custGeom>
            <a:rect b="b" l="l" r="r" t="t"/>
            <a:pathLst>
              <a:path extrusionOk="0" h="5976180" w="6638823">
                <a:moveTo>
                  <a:pt x="0" y="0"/>
                </a:moveTo>
                <a:lnTo>
                  <a:pt x="6638824" y="0"/>
                </a:lnTo>
                <a:lnTo>
                  <a:pt x="6638824" y="5976180"/>
                </a:lnTo>
                <a:lnTo>
                  <a:pt x="0" y="59761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1" name="Google Shape;121;p15"/>
          <p:cNvSpPr txBox="1"/>
          <p:nvPr/>
        </p:nvSpPr>
        <p:spPr>
          <a:xfrm>
            <a:off x="1618626" y="902950"/>
            <a:ext cx="85215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7200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7148">
                <a:solidFill>
                  <a:srgbClr val="6866E1"/>
                </a:solidFill>
              </a:rPr>
              <a:t>Data Preprocessing</a:t>
            </a:r>
            <a:endParaRPr sz="8000">
              <a:solidFill>
                <a:srgbClr val="6866E0"/>
              </a:solidFill>
            </a:endParaRPr>
          </a:p>
        </p:txBody>
      </p:sp>
      <p:sp>
        <p:nvSpPr>
          <p:cNvPr id="122" name="Google Shape;122;p15"/>
          <p:cNvSpPr txBox="1"/>
          <p:nvPr/>
        </p:nvSpPr>
        <p:spPr>
          <a:xfrm>
            <a:off x="1010525" y="2805750"/>
            <a:ext cx="11361000" cy="3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80-20 split </a:t>
            </a:r>
            <a:r>
              <a:rPr lang="en-US" sz="32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of the dataset for the train and test set respectively.</a:t>
            </a:r>
            <a:endParaRPr sz="32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Test set was split in halves for the validation set.</a:t>
            </a:r>
            <a:endParaRPr sz="32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Assigned numerical values to different scans.</a:t>
            </a:r>
            <a:endParaRPr sz="32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Resizes all images into 224x224 into a set size and sets to grayscale.</a:t>
            </a:r>
            <a:endParaRPr sz="32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Applied random transformations to the training set to increase diversity and reduce overfitting.</a:t>
            </a:r>
            <a:endParaRPr sz="32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Google Shape;123;p15" title="Te-meTr_0009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943426" y="87800"/>
            <a:ext cx="3198100" cy="317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5" title="Te-piTr_0002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141525" y="75725"/>
            <a:ext cx="3198100" cy="319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5" title="Screenshot 2025-05-21 at 10.33.01 PM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316854" y="5800650"/>
            <a:ext cx="6971143" cy="33048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/>
          <p:nvPr/>
        </p:nvSpPr>
        <p:spPr>
          <a:xfrm>
            <a:off x="-356900" y="-767450"/>
            <a:ext cx="20756880" cy="113157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86895" l="0" r="0" t="-63913"/>
            </a:stretch>
          </a:blipFill>
          <a:ln>
            <a:noFill/>
          </a:ln>
        </p:spPr>
      </p:sp>
      <p:sp>
        <p:nvSpPr>
          <p:cNvPr id="131" name="Google Shape;131;p16"/>
          <p:cNvSpPr/>
          <p:nvPr/>
        </p:nvSpPr>
        <p:spPr>
          <a:xfrm>
            <a:off x="14980127" y="-1882524"/>
            <a:ext cx="6493817" cy="6224951"/>
          </a:xfrm>
          <a:custGeom>
            <a:rect b="b" l="l" r="r" t="t"/>
            <a:pathLst>
              <a:path extrusionOk="0" h="6821864" w="7800381">
                <a:moveTo>
                  <a:pt x="0" y="0"/>
                </a:moveTo>
                <a:lnTo>
                  <a:pt x="7800382" y="0"/>
                </a:lnTo>
                <a:lnTo>
                  <a:pt x="7800382" y="6821864"/>
                </a:lnTo>
                <a:lnTo>
                  <a:pt x="0" y="68218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2" name="Google Shape;132;p16"/>
          <p:cNvSpPr txBox="1"/>
          <p:nvPr/>
        </p:nvSpPr>
        <p:spPr>
          <a:xfrm>
            <a:off x="146950" y="505125"/>
            <a:ext cx="121206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71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6866E0"/>
                </a:solidFill>
              </a:rPr>
              <a:t>Understanding our CNN</a:t>
            </a:r>
            <a:endParaRPr sz="8000">
              <a:solidFill>
                <a:srgbClr val="6866E0"/>
              </a:solidFill>
            </a:endParaRPr>
          </a:p>
        </p:txBody>
      </p:sp>
      <p:sp>
        <p:nvSpPr>
          <p:cNvPr id="133" name="Google Shape;133;p16"/>
          <p:cNvSpPr txBox="1"/>
          <p:nvPr/>
        </p:nvSpPr>
        <p:spPr>
          <a:xfrm>
            <a:off x="8085025" y="1982300"/>
            <a:ext cx="6195900" cy="78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oppins Light"/>
              <a:buChar char="★"/>
            </a:pPr>
            <a:r>
              <a:rPr lang="en-US" sz="24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CNN stands for </a:t>
            </a:r>
            <a:r>
              <a:rPr lang="en-US" sz="2400" u="sng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Convolutional Neural Networks</a:t>
            </a:r>
            <a:r>
              <a:rPr lang="en-US" sz="24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  <a:endParaRPr sz="240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oppins Light"/>
              <a:buChar char="★"/>
            </a:pPr>
            <a:r>
              <a:rPr lang="en-US" sz="24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It is a deep learning model mainly used to process images.</a:t>
            </a:r>
            <a:endParaRPr sz="2400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81000" lvl="0" marL="457200" rtl="0" algn="l">
              <a:lnSpc>
                <a:spcPct val="16205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Light"/>
              <a:buChar char="★"/>
            </a:pPr>
            <a:r>
              <a:rPr lang="en-US" sz="24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It does so through filters which extract features that can then be used to classify the image</a:t>
            </a:r>
            <a:endParaRPr sz="24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81000" lvl="0" marL="457200" rtl="0" algn="l">
              <a:lnSpc>
                <a:spcPct val="16205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★"/>
            </a:pPr>
            <a:r>
              <a:rPr b="1"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Convolution Layers: </a:t>
            </a:r>
            <a:r>
              <a:rPr lang="en-US" sz="24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Extract features by applying filters to the input. Our model has five convolution layers.</a:t>
            </a:r>
            <a:endParaRPr sz="24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81000" lvl="0" marL="457200" rtl="0" algn="l">
              <a:lnSpc>
                <a:spcPct val="16205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★"/>
            </a:pPr>
            <a:r>
              <a:rPr b="1"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Linear Layers:</a:t>
            </a:r>
            <a:r>
              <a:rPr lang="en-US" sz="24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 reduces image size, while maintaining the important features. </a:t>
            </a:r>
            <a:endParaRPr sz="24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marR="0" rtl="0" algn="l">
              <a:lnSpc>
                <a:spcPct val="16205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5" u="none" cap="none" strike="noStrik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134" name="Google Shape;13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6950" y="2178650"/>
            <a:ext cx="7594826" cy="199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6025" y="4958123"/>
            <a:ext cx="5698423" cy="3630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705050" y="4408026"/>
            <a:ext cx="3421656" cy="2984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1FA8"/>
            </a:gs>
            <a:gs pos="50000">
              <a:srgbClr val="5527F5"/>
            </a:gs>
            <a:gs pos="100000">
              <a:srgbClr val="9B60EB"/>
            </a:gs>
          </a:gsLst>
          <a:path path="circle">
            <a:fillToRect b="100%" l="0%" r="100%" t="0%"/>
          </a:path>
          <a:tileRect b="0%" l="-100%" r="0%" t="-100%"/>
        </a:gra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7"/>
          <p:cNvSpPr txBox="1"/>
          <p:nvPr/>
        </p:nvSpPr>
        <p:spPr>
          <a:xfrm>
            <a:off x="973897" y="1144400"/>
            <a:ext cx="8801400" cy="7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72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6866E0"/>
                </a:solidFill>
              </a:rPr>
              <a:t>Training the model</a:t>
            </a:r>
            <a:endParaRPr sz="7200">
              <a:solidFill>
                <a:srgbClr val="6866E0"/>
              </a:solidFill>
            </a:endParaRPr>
          </a:p>
        </p:txBody>
      </p:sp>
      <p:sp>
        <p:nvSpPr>
          <p:cNvPr id="142" name="Google Shape;142;p17"/>
          <p:cNvSpPr txBox="1"/>
          <p:nvPr/>
        </p:nvSpPr>
        <p:spPr>
          <a:xfrm>
            <a:off x="1514050" y="2421100"/>
            <a:ext cx="7721100" cy="59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Trained for 20 epochs at most due to validation training</a:t>
            </a:r>
            <a:endParaRPr sz="32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Each epoch has loss and </a:t>
            </a:r>
            <a:r>
              <a:rPr lang="en-US" sz="32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accuracy</a:t>
            </a:r>
            <a:r>
              <a:rPr lang="en-US" sz="32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 metric</a:t>
            </a:r>
            <a:endParaRPr sz="32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If the current epoch has a record accuracy, save that version of the model.</a:t>
            </a:r>
            <a:endParaRPr sz="32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Failure to improve in 7 epochs would prematurely end training</a:t>
            </a:r>
            <a:endParaRPr sz="32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3" name="Google Shape;143;p17" title="Screenshot 2025-05-21 at 5.08.18 PM.png"/>
          <p:cNvPicPr preferRelativeResize="0"/>
          <p:nvPr/>
        </p:nvPicPr>
        <p:blipFill rotWithShape="1">
          <a:blip r:embed="rId3">
            <a:alphaModFix/>
          </a:blip>
          <a:srcRect b="0" l="0" r="48984" t="0"/>
          <a:stretch/>
        </p:blipFill>
        <p:spPr>
          <a:xfrm>
            <a:off x="12663100" y="658101"/>
            <a:ext cx="4946250" cy="3703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7" title="Screenshot 2025-05-21 at 5.08.18 PM.png"/>
          <p:cNvPicPr preferRelativeResize="0"/>
          <p:nvPr/>
        </p:nvPicPr>
        <p:blipFill rotWithShape="1">
          <a:blip r:embed="rId3">
            <a:alphaModFix/>
          </a:blip>
          <a:srcRect b="0" l="50551" r="0" t="0"/>
          <a:stretch/>
        </p:blipFill>
        <p:spPr>
          <a:xfrm>
            <a:off x="12663100" y="5146950"/>
            <a:ext cx="4946260" cy="382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8650" y="5531400"/>
            <a:ext cx="5413376" cy="456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44EEA"/>
            </a:gs>
            <a:gs pos="50000">
              <a:srgbClr val="5527F5"/>
            </a:gs>
            <a:gs pos="100000">
              <a:srgbClr val="041069"/>
            </a:gs>
          </a:gsLst>
          <a:path path="circle">
            <a:fillToRect b="100%" l="0%" r="100%" t="0%"/>
          </a:path>
          <a:tileRect b="0%" l="-100%" r="0%" t="-100%"/>
        </a:gra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8"/>
          <p:cNvSpPr/>
          <p:nvPr/>
        </p:nvSpPr>
        <p:spPr>
          <a:xfrm>
            <a:off x="14135996" y="-2163135"/>
            <a:ext cx="6613789" cy="5640759"/>
          </a:xfrm>
          <a:custGeom>
            <a:rect b="b" l="l" r="r" t="t"/>
            <a:pathLst>
              <a:path extrusionOk="0" h="5640759" w="6613789">
                <a:moveTo>
                  <a:pt x="0" y="0"/>
                </a:moveTo>
                <a:lnTo>
                  <a:pt x="6613790" y="0"/>
                </a:lnTo>
                <a:lnTo>
                  <a:pt x="6613790" y="5640759"/>
                </a:lnTo>
                <a:lnTo>
                  <a:pt x="0" y="564075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1" name="Google Shape;151;p18"/>
          <p:cNvSpPr txBox="1"/>
          <p:nvPr/>
        </p:nvSpPr>
        <p:spPr>
          <a:xfrm>
            <a:off x="4700585" y="764930"/>
            <a:ext cx="8512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71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lt2"/>
                </a:solidFill>
              </a:rPr>
              <a:t>Demo</a:t>
            </a:r>
            <a:endParaRPr sz="10000">
              <a:solidFill>
                <a:schemeClr val="lt2"/>
              </a:solidFill>
            </a:endParaRPr>
          </a:p>
        </p:txBody>
      </p:sp>
      <p:pic>
        <p:nvPicPr>
          <p:cNvPr id="152" name="Google Shape;152;p18" title="MRI Tumor Detector/Classifier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27327" y="2420750"/>
            <a:ext cx="12458700" cy="700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41069"/>
            </a:gs>
            <a:gs pos="50000">
              <a:srgbClr val="5527F5"/>
            </a:gs>
            <a:gs pos="100000">
              <a:srgbClr val="131FA8"/>
            </a:gs>
          </a:gsLst>
          <a:path path="circle">
            <a:fillToRect b="100%" l="0%" r="100%" t="0%"/>
          </a:path>
          <a:tileRect b="0%" l="-100%" r="0%" t="-100%"/>
        </a:gra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/>
          <p:nvPr/>
        </p:nvSpPr>
        <p:spPr>
          <a:xfrm>
            <a:off x="-107017" y="7672021"/>
            <a:ext cx="4171532" cy="3569725"/>
          </a:xfrm>
          <a:custGeom>
            <a:rect b="b" l="l" r="r" t="t"/>
            <a:pathLst>
              <a:path extrusionOk="0" h="3569725" w="4171532">
                <a:moveTo>
                  <a:pt x="0" y="0"/>
                </a:moveTo>
                <a:lnTo>
                  <a:pt x="4171532" y="0"/>
                </a:lnTo>
                <a:lnTo>
                  <a:pt x="4171532" y="3569725"/>
                </a:lnTo>
                <a:lnTo>
                  <a:pt x="0" y="3569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8" name="Google Shape;158;p19"/>
          <p:cNvSpPr txBox="1"/>
          <p:nvPr/>
        </p:nvSpPr>
        <p:spPr>
          <a:xfrm>
            <a:off x="4171108" y="2936602"/>
            <a:ext cx="11613300" cy="12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72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715">
                <a:solidFill>
                  <a:srgbClr val="6866E1"/>
                </a:solidFill>
              </a:rPr>
              <a:t>Thank</a:t>
            </a:r>
            <a:r>
              <a:rPr lang="en-US" sz="11715">
                <a:solidFill>
                  <a:srgbClr val="6866E1"/>
                </a:solidFill>
              </a:rPr>
              <a:t> you!</a:t>
            </a:r>
            <a:endParaRPr/>
          </a:p>
        </p:txBody>
      </p:sp>
      <p:cxnSp>
        <p:nvCxnSpPr>
          <p:cNvPr id="159" name="Google Shape;159;p19"/>
          <p:cNvCxnSpPr/>
          <p:nvPr/>
        </p:nvCxnSpPr>
        <p:spPr>
          <a:xfrm flipH="1" rot="10800000">
            <a:off x="4412617" y="5774369"/>
            <a:ext cx="11130264" cy="84358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0" name="Google Shape;160;p19"/>
          <p:cNvSpPr txBox="1"/>
          <p:nvPr/>
        </p:nvSpPr>
        <p:spPr>
          <a:xfrm>
            <a:off x="2812498" y="4111734"/>
            <a:ext cx="1420500" cy="1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72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9"/>
          <p:cNvSpPr/>
          <p:nvPr/>
        </p:nvSpPr>
        <p:spPr>
          <a:xfrm>
            <a:off x="13941740" y="-4440594"/>
            <a:ext cx="8339294" cy="7136224"/>
          </a:xfrm>
          <a:custGeom>
            <a:rect b="b" l="l" r="r" t="t"/>
            <a:pathLst>
              <a:path extrusionOk="0" h="7136224" w="8339294">
                <a:moveTo>
                  <a:pt x="0" y="0"/>
                </a:moveTo>
                <a:lnTo>
                  <a:pt x="8339295" y="0"/>
                </a:lnTo>
                <a:lnTo>
                  <a:pt x="8339295" y="7136224"/>
                </a:lnTo>
                <a:lnTo>
                  <a:pt x="0" y="71362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